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Arial Narrow"/>
      <p:regular r:id="rId22"/>
      <p:bold r:id="rId23"/>
      <p:italic r:id="rId24"/>
      <p:boldItalic r:id="rId25"/>
    </p:embeddedFont>
    <p:embeddedFont>
      <p:font typeface="Mali"/>
      <p:regular r:id="rId26"/>
      <p:bold r:id="rId27"/>
      <p:italic r:id="rId28"/>
      <p:boldItalic r:id="rId29"/>
    </p:embeddedFont>
    <p:embeddedFont>
      <p:font typeface="Book Antiqu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OQKj9AGYg0ItFUToTvVrT7Trm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148F67-329B-4D9D-AB62-E41CF69323D1}">
  <a:tblStyle styleId="{BB148F67-329B-4D9D-AB62-E41CF69323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li-regular.fntdata"/><Relationship Id="rId25" Type="http://schemas.openxmlformats.org/officeDocument/2006/relationships/font" Target="fonts/ArialNarrow-boldItalic.fntdata"/><Relationship Id="rId28" Type="http://schemas.openxmlformats.org/officeDocument/2006/relationships/font" Target="fonts/Mali-italic.fntdata"/><Relationship Id="rId27" Type="http://schemas.openxmlformats.org/officeDocument/2006/relationships/font" Target="fonts/Mal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l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okAntiqua-bold.fntdata"/><Relationship Id="rId30" Type="http://schemas.openxmlformats.org/officeDocument/2006/relationships/font" Target="fonts/BookAntiqua-regular.fntdata"/><Relationship Id="rId11" Type="http://schemas.openxmlformats.org/officeDocument/2006/relationships/slide" Target="slides/slide6.xml"/><Relationship Id="rId33" Type="http://schemas.openxmlformats.org/officeDocument/2006/relationships/font" Target="fonts/BookAntiqua-boldItalic.fntdata"/><Relationship Id="rId10" Type="http://schemas.openxmlformats.org/officeDocument/2006/relationships/slide" Target="slides/slide5.xml"/><Relationship Id="rId32" Type="http://schemas.openxmlformats.org/officeDocument/2006/relationships/font" Target="fonts/BookAntiqu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1" name="Google Shape;11;p14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14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14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14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14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14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14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14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14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14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14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14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14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14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14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14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14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14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14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Light paper">
  <p:cSld name="BLANK_1_1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68" name="Google Shape;68;p16"/>
          <p:cNvGrpSpPr/>
          <p:nvPr/>
        </p:nvGrpSpPr>
        <p:grpSpPr>
          <a:xfrm>
            <a:off x="8004405" y="417297"/>
            <a:ext cx="3529549" cy="4525764"/>
            <a:chOff x="8004405" y="372498"/>
            <a:chExt cx="3529549" cy="4525764"/>
          </a:xfrm>
        </p:grpSpPr>
        <p:grpSp>
          <p:nvGrpSpPr>
            <p:cNvPr id="69" name="Google Shape;69;p16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70" name="Google Shape;70;p1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71" name="Google Shape;71;p1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2" name="Google Shape;72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3" name="Google Shape;73;p1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4" name="Google Shape;74;p1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5" name="Google Shape;75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6" name="Google Shape;76;p1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7" name="Google Shape;77;p1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78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9" name="Google Shape;79;p1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0" name="Google Shape;80;p1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81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2" name="Google Shape;82;p1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3" name="Google Shape;83;p1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4" name="Google Shape;84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5" name="Google Shape;85;p1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6" name="Google Shape;86;p1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7" name="Google Shape;87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8" name="Google Shape;88;p1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9" name="Google Shape;89;p1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0" name="Google Shape;90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1" name="Google Shape;91;p1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92" name="Google Shape;92;p1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93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4" name="Google Shape;94;p1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5" name="Google Shape;95;p1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6" name="Google Shape;96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7" name="Google Shape;97;p1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98" name="Google Shape;98;p1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9" name="Google Shape;99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0" name="Google Shape;100;p1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01" name="Google Shape;101;p1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2" name="Google Shape;102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3" name="Google Shape;103;p1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04" name="Google Shape;104;p1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5" name="Google Shape;105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6" name="Google Shape;106;p1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07" name="Google Shape;107;p1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8" name="Google Shape;108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9" name="Google Shape;109;p1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110" name="Google Shape;110;p1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11" name="Google Shape;111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2" name="Google Shape;112;p16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113" name="Google Shape;113;p1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" name="Google Shape;115;p16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116" name="Google Shape;116;p1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7" name="Google Shape;117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8" name="Google Shape;118;p16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119" name="Google Shape;119;p1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0" name="Google Shape;120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1" name="Google Shape;121;p16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3" name="Google Shape;123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124;p16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125" name="Google Shape;125;p1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6" name="Google Shape;126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16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9" name="Google Shape;129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" name="Google Shape;130;p16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131" name="Google Shape;131;p1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2" name="Google Shape;132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3" name="Google Shape;133;p16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5" name="Google Shape;135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16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137" name="Google Shape;137;p1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8" name="Google Shape;138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9" name="Google Shape;139;p16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1" name="Google Shape;141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2" name="Google Shape;142;p16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4" name="Google Shape;144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5" name="Google Shape;145;p16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7" name="Google Shape;147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8" name="Google Shape;148;p16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0" name="Google Shape;150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16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3" name="Google Shape;153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4" name="Google Shape;154;p16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55" name="Google Shape;155;p1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6" name="Google Shape;166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8" name="Google Shape;168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svitoria.media/experience/ne-invalid-ne-autyst-i-ne-slipyj-komunikuyemo-pro-inklyuziyu-pravyln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347737" y="203372"/>
            <a:ext cx="8720636" cy="235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-UA" sz="4400"/>
              <a:t>КОМУНІКАЦІЯ В ІНКЛЮЗИВНОМУ СЕРЕДОВИЩІ: ТЕ, ЩО ПОВИНЕН ЗНАТИ КОЖНИЙ ОСВІТЯНИН</a:t>
            </a:r>
            <a:endParaRPr sz="4400"/>
          </a:p>
        </p:txBody>
      </p:sp>
      <p:sp>
        <p:nvSpPr>
          <p:cNvPr id="177" name="Google Shape;177;p1"/>
          <p:cNvSpPr/>
          <p:nvPr/>
        </p:nvSpPr>
        <p:spPr>
          <a:xfrm rot="10800000">
            <a:off x="3793882" y="1363173"/>
            <a:ext cx="1556240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 rot="10800000">
            <a:off x="828992" y="2811998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idx="2" type="body"/>
          </p:nvPr>
        </p:nvSpPr>
        <p:spPr>
          <a:xfrm>
            <a:off x="0" y="75628"/>
            <a:ext cx="5715001" cy="3164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Підтримуйте зоровий контакт;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Не уповільнюйте вимову;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Запропонуйте допомогу у пересуванні;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У більшості дітей з ДЦП інтелект збережений;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Не робіть все за дитину, дайте їй більше часу на самостійне виконання</a:t>
            </a:r>
            <a:endParaRPr sz="2000"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 txBox="1"/>
          <p:nvPr>
            <p:ph idx="4" type="body"/>
          </p:nvPr>
        </p:nvSpPr>
        <p:spPr>
          <a:xfrm>
            <a:off x="0" y="2455687"/>
            <a:ext cx="5714999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Пропонуйте свою допомогу ненав'язливо;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Будьте готові витратити на розмову більше часу, ніж зазвичай;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Зосередьтесь на її словах, а не на рухах;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Дозвольте співрозмовнику договорити, не перебивайте і не пришвидшуйте розмову;</a:t>
            </a:r>
            <a:endParaRPr sz="2000"/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>
            <p:ph idx="2" type="body"/>
          </p:nvPr>
        </p:nvSpPr>
        <p:spPr>
          <a:xfrm>
            <a:off x="1" y="37120"/>
            <a:ext cx="5452023" cy="20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Налагодьте емоційний контакт з дитиною.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Розмовляйте з дитиною спокійним голосом.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Грайтеся з дитиною, підбираючи яскраві іграшки за віком.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Дотримуйтеся чіткого розпорядку дня.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Спілкуйтеся з дитиною, усміхайтеся до неї.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11"/>
          <p:cNvSpPr txBox="1"/>
          <p:nvPr>
            <p:ph idx="4" type="body"/>
          </p:nvPr>
        </p:nvSpPr>
        <p:spPr>
          <a:xfrm>
            <a:off x="1" y="2035942"/>
            <a:ext cx="5548276" cy="30442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Створіть для дитини предметно-розвивальне середовище (килимок з іграшками, де дитина може повзати, гратися, розвивати моторику тощо).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Виконуйте з нею лікувальну гімнастику, різні види масажу після рекомендацій та інструктажу фахівців.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Гуляйте з дитиною на свіжому повітрі, активізуючи мовленнєве спілкування та спрямовуйте увагу дитини на сприймання навколишнього світу.</a:t>
            </a:r>
            <a:endParaRPr/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400"/>
            <a:ext cx="9331036" cy="6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>
            <p:ph idx="2" type="body"/>
          </p:nvPr>
        </p:nvSpPr>
        <p:spPr>
          <a:xfrm>
            <a:off x="-62345" y="3844636"/>
            <a:ext cx="8679872" cy="15309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b="1" lang="uk-UA" sz="49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#удитинстванемаєінвалідності</a:t>
            </a:r>
            <a:endParaRPr b="1" sz="49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01292" y="4641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1659866" y="-60521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Інклюзивний словник на всі випадки життя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2"/>
          <p:cNvGraphicFramePr/>
          <p:nvPr/>
        </p:nvGraphicFramePr>
        <p:xfrm>
          <a:off x="875208" y="3999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{BB148F67-329B-4D9D-AB62-E41CF69323D1}</a:tableStyleId>
              </a:tblPr>
              <a:tblGrid>
                <a:gridCol w="3967300"/>
                <a:gridCol w="4246475"/>
              </a:tblGrid>
              <a:tr h="28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>
                          <a:solidFill>
                            <a:srgbClr val="FF0000"/>
                          </a:solidFill>
                        </a:rPr>
                        <a:t>НІ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>
                          <a:solidFill>
                            <a:srgbClr val="33CC33"/>
                          </a:solidFill>
                        </a:rPr>
                        <a:t>ТАК</a:t>
                      </a:r>
                      <a:endParaRPr b="1" sz="1400" u="none" cap="none" strike="noStrike">
                        <a:solidFill>
                          <a:srgbClr val="33CC3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Особлива дитина, з особливими потребами, “особятко”</a:t>
                      </a:r>
                      <a:r>
                        <a:rPr lang="uk-UA" sz="12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, </a:t>
                      </a:r>
                      <a:r>
                        <a:rPr lang="uk-UA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і</a:t>
                      </a:r>
                      <a:r>
                        <a:rPr lang="uk-UA" sz="1200" u="none" cap="none" strike="noStrike"/>
                        <a:t>нклюзивні діти, інклюзятко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Дитина з особливими освітніми потребами, дитина з різними здібностями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740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Неповносправні/інваліди</a:t>
                      </a:r>
                      <a:endParaRPr b="0"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 з інвалідністю</a:t>
                      </a:r>
                      <a:endParaRPr b="0"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29675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Страждає від… Хворіє на….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Має порушення зору/слуху/опорно-рухового апарату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Прикутий до інвалідного візка, візочник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Користувач колісного крісла; дитина, яка користується колісним</a:t>
                      </a:r>
                      <a:r>
                        <a:rPr lang="uk-UA" sz="12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r>
                        <a:rPr lang="uk-UA" sz="1200" u="none" cap="none" strike="noStrike"/>
                        <a:t>кріслом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Розумово відсталий, з розумовими відхиленнями, загальмований ненормальний, 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з порушеннями інтелектуального розвитку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Глухий, глухонімий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з порушеннями слуху, людина, яка спілкується жестовою мовою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685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Сліпий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інвалід по зору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Незрячий, особа з порушеннями зору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597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Епілептик, діабетик, депресивний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Особа з епілепсією/діабетом/депресією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597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Карлик, гном, ліліпут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низького зросту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56600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Хворий на аутизм,аутик, аутист,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дитина дощу</a:t>
                      </a:r>
                      <a:r>
                        <a:rPr lang="uk-UA" sz="1200" u="none" cap="none" strike="noStrike"/>
                        <a:t> /синдром Дауна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Людина/дитина з аутизмом, 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дитина з РАС/із синдромом Дауна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775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Заїка, дислексик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Дитина з порушенням мовлення 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142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b="1" lang="uk-UA" sz="11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Джерело: </a:t>
                      </a:r>
                      <a:r>
                        <a:rPr lang="uk-UA" sz="1100" u="sng" cap="none" strike="noStrike">
                          <a:solidFill>
                            <a:schemeClr val="hlink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  <a:hlinkClick r:id="rId3"/>
                        </a:rPr>
                        <a:t>https://osvitoria.media/experience/ne-invalid-ne-autyst-i-ne-slipyj-komunikuyemo-pro-inklyuziyu-pravylno/</a:t>
                      </a:r>
                      <a:r>
                        <a:rPr lang="uk-UA" sz="11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/>
          <p:nvPr>
            <p:ph idx="1" type="body"/>
          </p:nvPr>
        </p:nvSpPr>
        <p:spPr>
          <a:xfrm>
            <a:off x="3954973" y="1565201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>
                <a:latin typeface="Arial Narrow"/>
                <a:ea typeface="Arial Narrow"/>
                <a:cs typeface="Arial Narrow"/>
                <a:sym typeface="Arial Narrow"/>
              </a:rPr>
              <a:t>тотально</a:t>
            </a:r>
            <a:r>
              <a:rPr lang="uk-UA" sz="3200"/>
              <a:t> незрячі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/>
              <a:t>слабозорі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/>
              <a:t>зі зниженим зором</a:t>
            </a:r>
            <a:endParaRPr sz="3200"/>
          </a:p>
        </p:txBody>
      </p:sp>
      <p:sp>
        <p:nvSpPr>
          <p:cNvPr id="192" name="Google Shape;192;p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3" name="Google Shape;193;p3"/>
          <p:cNvSpPr txBox="1"/>
          <p:nvPr>
            <p:ph type="title"/>
          </p:nvPr>
        </p:nvSpPr>
        <p:spPr>
          <a:xfrm>
            <a:off x="283196" y="316914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uk-UA" sz="4000">
                <a:latin typeface="Arial Narrow"/>
                <a:ea typeface="Arial Narrow"/>
                <a:cs typeface="Arial Narrow"/>
                <a:sym typeface="Arial Narrow"/>
              </a:rPr>
              <a:t>Порушення зору</a:t>
            </a:r>
            <a:endParaRPr sz="4000"/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>
            <p:ph idx="1" type="body"/>
          </p:nvPr>
        </p:nvSpPr>
        <p:spPr>
          <a:xfrm>
            <a:off x="93979" y="180109"/>
            <a:ext cx="5364920" cy="21063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/>
              <a:t>Називайте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 своє ім'я та представляйте інших присутніх осіб і розказуйте, де вони знаходяться, якщо ви підходите до дитини.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Запитайте дитину, чи вона потребує вашого супроводу.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1" y="2182092"/>
            <a:ext cx="5458898" cy="28199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uk-UA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uk-U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 хапайте дитину, щоб супроводжувати її, дозвольте їй взяти Вашу руку; попереджайте про сходи, двері та інші перешкоди.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Чітко скажіть, де знаходиться її місце, або покладіть її руку на спинку її місця чи на підлокітник.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idx="1" type="body"/>
          </p:nvPr>
        </p:nvSpPr>
        <p:spPr>
          <a:xfrm>
            <a:off x="69272" y="62346"/>
            <a:ext cx="5616507" cy="2992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завжди кажіть дитині, коли Ви відходите від неї;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Коли заходите в приміщення – то коротко опишіть, що знаходиться навколо та явища, які відбуваються;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Це нормально використовувати слова «подивись руками», «підійти та подивись»;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69272" y="2679483"/>
            <a:ext cx="5485879" cy="15831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0" i="0" lang="uk-UA" sz="22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Уникайте слів «десь там», «туди», «кудись», «щось»;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0" i="0" lang="uk-UA" sz="22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Якщо ви знайомите з новим предметом – потрібно покласти цей предмет в руки дитині.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2571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 b="2222" l="23421" r="34646" t="405"/>
          <a:stretch/>
        </p:blipFill>
        <p:spPr>
          <a:xfrm>
            <a:off x="5832763" y="0"/>
            <a:ext cx="3311237" cy="5126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0" y="318654"/>
            <a:ext cx="6488255" cy="65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uk-UA" sz="4050"/>
              <a:t> РДА</a:t>
            </a:r>
            <a:endParaRPr b="1" sz="4050"/>
          </a:p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0" y="1026643"/>
            <a:ext cx="4537624" cy="39312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Синдром Канера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(розвиток РДА спостерігається з народження, супроводжується  порушеннями інтелекту)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Синдром Аспергера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(збережене мовлення та інтелект, але спостерігається відсутність інтересу до людини, бідна міміка та жести)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Атиповий аутизм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(виявляється не відразу)</a:t>
            </a:r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 b="-1" l="19382" r="22254" t="-135"/>
          <a:stretch/>
        </p:blipFill>
        <p:spPr>
          <a:xfrm>
            <a:off x="4641273" y="-6927"/>
            <a:ext cx="4502727" cy="515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idx="1" type="body"/>
          </p:nvPr>
        </p:nvSpPr>
        <p:spPr>
          <a:xfrm>
            <a:off x="1" y="0"/>
            <a:ext cx="5644528" cy="5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Невідповідна гра з іграшками;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Гіперактивність або пасивність;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Неможливість спілкування з іншими дітьми;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Плач або сміх без причини;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Дивна прив'язаність до деяких предметів;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Гіперчутливість до звуків;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Складнощі зі зміною предметів чи явищ;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Погане реагування на небезпеку;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Відсутність мовлення, повторення за іншими або недорозвинення мовлення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955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>
            <p:ph idx="2" type="body"/>
          </p:nvPr>
        </p:nvSpPr>
        <p:spPr>
          <a:xfrm>
            <a:off x="55419" y="117765"/>
            <a:ext cx="5485983" cy="48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говорити голосно.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робити різких рухів.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дивитися пильно в очі дитині.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звертатись прямо до дитини.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бути занадто активним і нав’язливим.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233" name="Google Shape;233;p8"/>
          <p:cNvSpPr txBox="1"/>
          <p:nvPr>
            <p:ph idx="4" type="body"/>
          </p:nvPr>
        </p:nvSpPr>
        <p:spPr>
          <a:xfrm>
            <a:off x="55419" y="2208681"/>
            <a:ext cx="5618953" cy="14685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Говоріть про те, що їм цікаво.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Малюйте та будуйте схеми для пояснення.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Давайте час на осмислення.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змушуйте дивитися в очі.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Проявляйте чуйність та терпіння.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змушуйте виконувати завдання, якщо дитина не хоче.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372" y="0"/>
            <a:ext cx="3469628" cy="520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61709" y="1028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uk-UA"/>
              <a:t> </a:t>
            </a:r>
            <a:r>
              <a:rPr b="1" lang="uk-UA" sz="3200"/>
              <a:t>ДЦП</a:t>
            </a:r>
            <a:endParaRPr b="1" sz="3200"/>
          </a:p>
        </p:txBody>
      </p:sp>
      <p:sp>
        <p:nvSpPr>
          <p:cNvPr id="241" name="Google Shape;241;p9"/>
          <p:cNvSpPr txBox="1"/>
          <p:nvPr>
            <p:ph idx="2" type="body"/>
          </p:nvPr>
        </p:nvSpPr>
        <p:spPr>
          <a:xfrm>
            <a:off x="55418" y="2668376"/>
            <a:ext cx="5133109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спастична форма;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гіпотонічна форма;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неконтрольовані мимовільні рухи (гіперкінези)</a:t>
            </a:r>
            <a:endParaRPr/>
          </a:p>
          <a:p>
            <a:pPr indent="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9"/>
          <p:cNvSpPr txBox="1"/>
          <p:nvPr>
            <p:ph idx="4" type="body"/>
          </p:nvPr>
        </p:nvSpPr>
        <p:spPr>
          <a:xfrm>
            <a:off x="55418" y="1004455"/>
            <a:ext cx="5197225" cy="40180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пересувається за допомогою;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пересувається самостійно;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пересувається на візочку;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порушення рівноваги та координації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85725" lvl="8" marL="29146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170" y="0"/>
            <a:ext cx="3556831" cy="5336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